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Oswald Bold" charset="1" panose="00000800000000000000"/>
      <p:regular r:id="rId30"/>
    </p:embeddedFont>
    <p:embeddedFont>
      <p:font typeface="Montserrat Classic Bold" charset="1" panose="00000800000000000000"/>
      <p:regular r:id="rId31"/>
    </p:embeddedFont>
    <p:embeddedFont>
      <p:font typeface="Canva Sans Bold" charset="1" panose="020B0803030501040103"/>
      <p:regular r:id="rId32"/>
    </p:embeddedFont>
    <p:embeddedFont>
      <p:font typeface="DM Sans" charset="1" panose="00000000000000000000"/>
      <p:regular r:id="rId33"/>
    </p:embeddedFont>
    <p:embeddedFont>
      <p:font typeface="Canva Sans" charset="1" panose="020B05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0.jpeg" Type="http://schemas.openxmlformats.org/officeDocument/2006/relationships/image"/><Relationship Id="rId8" Target="../media/VAGGUU6kxso.mp4" Type="http://schemas.openxmlformats.org/officeDocument/2006/relationships/video"/><Relationship Id="rId9" Target="../media/VAGGUU6kxso.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2.png" Type="http://schemas.openxmlformats.org/officeDocument/2006/relationships/image"/><Relationship Id="rId8"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 Id="rId8"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6.png" Type="http://schemas.openxmlformats.org/officeDocument/2006/relationships/image"/><Relationship Id="rId8" Target="../media/image35.png" Type="http://schemas.openxmlformats.org/officeDocument/2006/relationships/image"/><Relationship Id="rId9"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991307" y="3650408"/>
            <a:ext cx="10642316" cy="2992438"/>
            <a:chOff x="0" y="0"/>
            <a:chExt cx="2055204" cy="577888"/>
          </a:xfrm>
        </p:grpSpPr>
        <p:sp>
          <p:nvSpPr>
            <p:cNvPr name="Freeform 6" id="6"/>
            <p:cNvSpPr/>
            <p:nvPr/>
          </p:nvSpPr>
          <p:spPr>
            <a:xfrm flipH="false" flipV="false" rot="0">
              <a:off x="0" y="0"/>
              <a:ext cx="2055204" cy="577888"/>
            </a:xfrm>
            <a:custGeom>
              <a:avLst/>
              <a:gdLst/>
              <a:ahLst/>
              <a:cxnLst/>
              <a:rect r="r" b="b" t="t" l="l"/>
              <a:pathLst>
                <a:path h="577888" w="2055204">
                  <a:moveTo>
                    <a:pt x="0" y="0"/>
                  </a:moveTo>
                  <a:lnTo>
                    <a:pt x="2055204" y="0"/>
                  </a:lnTo>
                  <a:lnTo>
                    <a:pt x="2055204" y="577888"/>
                  </a:lnTo>
                  <a:lnTo>
                    <a:pt x="0" y="577888"/>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055204" cy="596938"/>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3894909"/>
            <a:ext cx="10182866" cy="2053590"/>
          </a:xfrm>
          <a:prstGeom prst="rect">
            <a:avLst/>
          </a:prstGeom>
        </p:spPr>
        <p:txBody>
          <a:bodyPr anchor="t" rtlCol="false" tIns="0" lIns="0" bIns="0" rIns="0">
            <a:spAutoFit/>
          </a:bodyPr>
          <a:lstStyle/>
          <a:p>
            <a:pPr algn="ctr">
              <a:lnSpc>
                <a:spcPts val="8280"/>
              </a:lnSpc>
            </a:pPr>
            <a:r>
              <a:rPr lang="en-US" sz="6000" spc="588">
                <a:solidFill>
                  <a:srgbClr val="231F20"/>
                </a:solidFill>
                <a:latin typeface="Oswald Bold"/>
              </a:rPr>
              <a:t>ETUDE D’UN PROCESSUS DE CHECKIN À UN AIRPORT </a:t>
            </a:r>
          </a:p>
        </p:txBody>
      </p:sp>
      <p:sp>
        <p:nvSpPr>
          <p:cNvPr name="TextBox 9" id="9"/>
          <p:cNvSpPr txBox="true"/>
          <p:nvPr/>
        </p:nvSpPr>
        <p:spPr>
          <a:xfrm rot="0">
            <a:off x="8211180" y="8745855"/>
            <a:ext cx="1865640" cy="512445"/>
          </a:xfrm>
          <a:prstGeom prst="rect">
            <a:avLst/>
          </a:prstGeom>
        </p:spPr>
        <p:txBody>
          <a:bodyPr anchor="t" rtlCol="false" tIns="0" lIns="0" bIns="0" rIns="0">
            <a:spAutoFit/>
          </a:bodyPr>
          <a:lstStyle/>
          <a:p>
            <a:pPr algn="ctr" marL="0" indent="0" lvl="0">
              <a:lnSpc>
                <a:spcPts val="4140"/>
              </a:lnSpc>
              <a:spcBef>
                <a:spcPct val="0"/>
              </a:spcBef>
            </a:pPr>
            <a:r>
              <a:rPr lang="en-US" sz="3000" spc="294">
                <a:solidFill>
                  <a:srgbClr val="FF3131"/>
                </a:solidFill>
                <a:latin typeface="Montserrat Classic Bold"/>
              </a:rPr>
              <a:t>2AGI3</a:t>
            </a:r>
          </a:p>
        </p:txBody>
      </p:sp>
      <p:sp>
        <p:nvSpPr>
          <p:cNvPr name="TextBox 10" id="10"/>
          <p:cNvSpPr txBox="true"/>
          <p:nvPr/>
        </p:nvSpPr>
        <p:spPr>
          <a:xfrm rot="0">
            <a:off x="2673242" y="2150691"/>
            <a:ext cx="12941516" cy="680085"/>
          </a:xfrm>
          <a:prstGeom prst="rect">
            <a:avLst/>
          </a:prstGeom>
        </p:spPr>
        <p:txBody>
          <a:bodyPr anchor="t" rtlCol="false" tIns="0" lIns="0" bIns="0" rIns="0">
            <a:spAutoFit/>
          </a:bodyPr>
          <a:lstStyle/>
          <a:p>
            <a:pPr algn="ctr" marL="0" indent="0" lvl="0">
              <a:lnSpc>
                <a:spcPts val="5519"/>
              </a:lnSpc>
              <a:spcBef>
                <a:spcPct val="0"/>
              </a:spcBef>
            </a:pPr>
            <a:r>
              <a:rPr lang="en-US" sz="3999" spc="391">
                <a:solidFill>
                  <a:srgbClr val="231F20"/>
                </a:solidFill>
                <a:latin typeface="Montserrat Classic Bold"/>
              </a:rPr>
              <a:t>PROJET DE SIMULATION : ARENA</a:t>
            </a:r>
          </a:p>
        </p:txBody>
      </p:sp>
      <p:sp>
        <p:nvSpPr>
          <p:cNvPr name="TextBox 11" id="11"/>
          <p:cNvSpPr txBox="true"/>
          <p:nvPr/>
        </p:nvSpPr>
        <p:spPr>
          <a:xfrm rot="0">
            <a:off x="3257293" y="8008481"/>
            <a:ext cx="11773414" cy="512445"/>
          </a:xfrm>
          <a:prstGeom prst="rect">
            <a:avLst/>
          </a:prstGeom>
        </p:spPr>
        <p:txBody>
          <a:bodyPr anchor="t" rtlCol="false" tIns="0" lIns="0" bIns="0" rIns="0">
            <a:spAutoFit/>
          </a:bodyPr>
          <a:lstStyle/>
          <a:p>
            <a:pPr algn="ctr" marL="0" indent="0" lvl="0">
              <a:lnSpc>
                <a:spcPts val="4140"/>
              </a:lnSpc>
              <a:spcBef>
                <a:spcPct val="0"/>
              </a:spcBef>
            </a:pPr>
            <a:r>
              <a:rPr lang="en-US" sz="3000" spc="294">
                <a:solidFill>
                  <a:srgbClr val="231F20"/>
                </a:solidFill>
                <a:latin typeface="Montserrat Classic Bold"/>
              </a:rPr>
              <a:t>MANEL NAFFATI - MAJDI SALEM - OUMAIMA BEMRI </a:t>
            </a:r>
          </a:p>
        </p:txBody>
      </p:sp>
      <p:sp>
        <p:nvSpPr>
          <p:cNvPr name="Freeform 12" id="12"/>
          <p:cNvSpPr/>
          <p:nvPr/>
        </p:nvSpPr>
        <p:spPr>
          <a:xfrm flipH="false" flipV="false" rot="0">
            <a:off x="0" y="0"/>
            <a:ext cx="2022195" cy="2022195"/>
          </a:xfrm>
          <a:custGeom>
            <a:avLst/>
            <a:gdLst/>
            <a:ahLst/>
            <a:cxnLst/>
            <a:rect r="r" b="b" t="t" l="l"/>
            <a:pathLst>
              <a:path h="2022195" w="2022195">
                <a:moveTo>
                  <a:pt x="0" y="0"/>
                </a:moveTo>
                <a:lnTo>
                  <a:pt x="2022195" y="0"/>
                </a:lnTo>
                <a:lnTo>
                  <a:pt x="2022195" y="2022195"/>
                </a:lnTo>
                <a:lnTo>
                  <a:pt x="0" y="2022195"/>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88190" y="4293496"/>
            <a:ext cx="6016018" cy="5843206"/>
          </a:xfrm>
          <a:custGeom>
            <a:avLst/>
            <a:gdLst/>
            <a:ahLst/>
            <a:cxnLst/>
            <a:rect r="r" b="b" t="t" l="l"/>
            <a:pathLst>
              <a:path h="5843206" w="6016018">
                <a:moveTo>
                  <a:pt x="0" y="0"/>
                </a:moveTo>
                <a:lnTo>
                  <a:pt x="6016017" y="0"/>
                </a:lnTo>
                <a:lnTo>
                  <a:pt x="6016017" y="5843205"/>
                </a:lnTo>
                <a:lnTo>
                  <a:pt x="0" y="5843205"/>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470238" y="2752725"/>
            <a:ext cx="8835903"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DE PESÉE DES BAGAGES</a:t>
            </a:r>
          </a:p>
        </p:txBody>
      </p:sp>
      <p:sp>
        <p:nvSpPr>
          <p:cNvPr name="TextBox 11" id="11"/>
          <p:cNvSpPr txBox="true"/>
          <p:nvPr/>
        </p:nvSpPr>
        <p:spPr>
          <a:xfrm rot="0">
            <a:off x="1973835" y="3633096"/>
            <a:ext cx="13944334"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de pesage des bagages suit une loi uniforme de paramètres (2,4)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62230" y="4055371"/>
            <a:ext cx="5963540" cy="5856474"/>
          </a:xfrm>
          <a:custGeom>
            <a:avLst/>
            <a:gdLst/>
            <a:ahLst/>
            <a:cxnLst/>
            <a:rect r="r" b="b" t="t" l="l"/>
            <a:pathLst>
              <a:path h="5856474" w="5963540">
                <a:moveTo>
                  <a:pt x="0" y="0"/>
                </a:moveTo>
                <a:lnTo>
                  <a:pt x="5963540" y="0"/>
                </a:lnTo>
                <a:lnTo>
                  <a:pt x="5963540" y="5856474"/>
                </a:lnTo>
                <a:lnTo>
                  <a:pt x="0" y="5856474"/>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470238" y="2752725"/>
            <a:ext cx="9938582"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DE PROFILAGE DES PASSAGERS</a:t>
            </a:r>
          </a:p>
        </p:txBody>
      </p:sp>
      <p:sp>
        <p:nvSpPr>
          <p:cNvPr name="TextBox 11" id="11"/>
          <p:cNvSpPr txBox="true"/>
          <p:nvPr/>
        </p:nvSpPr>
        <p:spPr>
          <a:xfrm rot="0">
            <a:off x="1651494" y="3514033"/>
            <a:ext cx="14277997"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de profilage des passagers suit une loi triangulaire de paramètres (3,5,7)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58913" y="4293496"/>
            <a:ext cx="5970174" cy="5852059"/>
          </a:xfrm>
          <a:custGeom>
            <a:avLst/>
            <a:gdLst/>
            <a:ahLst/>
            <a:cxnLst/>
            <a:rect r="r" b="b" t="t" l="l"/>
            <a:pathLst>
              <a:path h="5852059" w="5970174">
                <a:moveTo>
                  <a:pt x="0" y="0"/>
                </a:moveTo>
                <a:lnTo>
                  <a:pt x="5970174" y="0"/>
                </a:lnTo>
                <a:lnTo>
                  <a:pt x="5970174" y="5852059"/>
                </a:lnTo>
                <a:lnTo>
                  <a:pt x="0" y="5852059"/>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470238" y="2752725"/>
            <a:ext cx="9092074"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 PROCESSUS DE CHECK-IN AU COMPTOIR</a:t>
            </a:r>
          </a:p>
        </p:txBody>
      </p:sp>
      <p:sp>
        <p:nvSpPr>
          <p:cNvPr name="TextBox 11" id="11"/>
          <p:cNvSpPr txBox="true"/>
          <p:nvPr/>
        </p:nvSpPr>
        <p:spPr>
          <a:xfrm rot="0">
            <a:off x="1687416" y="3633096"/>
            <a:ext cx="14656998"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de checkin au comptoir suit une loi exponentiel de moyenne égale à 1min.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88190" y="4055371"/>
            <a:ext cx="5987635" cy="5847636"/>
          </a:xfrm>
          <a:custGeom>
            <a:avLst/>
            <a:gdLst/>
            <a:ahLst/>
            <a:cxnLst/>
            <a:rect r="r" b="b" t="t" l="l"/>
            <a:pathLst>
              <a:path h="5847636" w="5987635">
                <a:moveTo>
                  <a:pt x="0" y="0"/>
                </a:moveTo>
                <a:lnTo>
                  <a:pt x="5987635" y="0"/>
                </a:lnTo>
                <a:lnTo>
                  <a:pt x="5987635" y="5847636"/>
                </a:lnTo>
                <a:lnTo>
                  <a:pt x="0" y="5847636"/>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470238" y="2752725"/>
            <a:ext cx="8835903"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BORDING PASS IMPRIMÉ </a:t>
            </a:r>
          </a:p>
        </p:txBody>
      </p:sp>
      <p:sp>
        <p:nvSpPr>
          <p:cNvPr name="TextBox 11" id="11"/>
          <p:cNvSpPr txBox="true"/>
          <p:nvPr/>
        </p:nvSpPr>
        <p:spPr>
          <a:xfrm rot="0">
            <a:off x="2687802" y="3514033"/>
            <a:ext cx="1351762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de  bording pass imprimé suit une loi uniforme de paramètres (2,4)</a:t>
            </a:r>
          </a:p>
        </p:txBody>
      </p:sp>
      <p:sp>
        <p:nvSpPr>
          <p:cNvPr name="Freeform 12" id="12"/>
          <p:cNvSpPr/>
          <p:nvPr/>
        </p:nvSpPr>
        <p:spPr>
          <a:xfrm flipH="false" flipV="false" rot="0">
            <a:off x="7017751" y="8688659"/>
            <a:ext cx="1146912" cy="605513"/>
          </a:xfrm>
          <a:custGeom>
            <a:avLst/>
            <a:gdLst/>
            <a:ahLst/>
            <a:cxnLst/>
            <a:rect r="r" b="b" t="t" l="l"/>
            <a:pathLst>
              <a:path h="605513" w="1146912">
                <a:moveTo>
                  <a:pt x="0" y="0"/>
                </a:moveTo>
                <a:lnTo>
                  <a:pt x="1146912" y="0"/>
                </a:lnTo>
                <a:lnTo>
                  <a:pt x="1146912" y="605513"/>
                </a:lnTo>
                <a:lnTo>
                  <a:pt x="0" y="605513"/>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52533" y="4293496"/>
            <a:ext cx="5982933" cy="5854268"/>
          </a:xfrm>
          <a:custGeom>
            <a:avLst/>
            <a:gdLst/>
            <a:ahLst/>
            <a:cxnLst/>
            <a:rect r="r" b="b" t="t" l="l"/>
            <a:pathLst>
              <a:path h="5854268" w="5982933">
                <a:moveTo>
                  <a:pt x="0" y="0"/>
                </a:moveTo>
                <a:lnTo>
                  <a:pt x="5982934" y="0"/>
                </a:lnTo>
                <a:lnTo>
                  <a:pt x="5982934" y="5854268"/>
                </a:lnTo>
                <a:lnTo>
                  <a:pt x="0" y="5854268"/>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2150595" y="2752725"/>
            <a:ext cx="10665229"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DE DÉPLACEMENTS DES BAGAGES</a:t>
            </a:r>
          </a:p>
        </p:txBody>
      </p:sp>
      <p:sp>
        <p:nvSpPr>
          <p:cNvPr name="TextBox 11" id="11"/>
          <p:cNvSpPr txBox="true"/>
          <p:nvPr/>
        </p:nvSpPr>
        <p:spPr>
          <a:xfrm rot="0">
            <a:off x="2687802" y="3514033"/>
            <a:ext cx="13964995"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déplacements des bagages suit une loi uniforme de paramètres (2,4)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75302" y="2981747"/>
            <a:ext cx="17737396" cy="4642743"/>
          </a:xfrm>
          <a:custGeom>
            <a:avLst/>
            <a:gdLst/>
            <a:ahLst/>
            <a:cxnLst/>
            <a:rect r="r" b="b" t="t" l="l"/>
            <a:pathLst>
              <a:path h="4642743" w="17737396">
                <a:moveTo>
                  <a:pt x="0" y="0"/>
                </a:moveTo>
                <a:lnTo>
                  <a:pt x="17737396" y="0"/>
                </a:lnTo>
                <a:lnTo>
                  <a:pt x="17737396" y="4642743"/>
                </a:lnTo>
                <a:lnTo>
                  <a:pt x="0" y="4642743"/>
                </a:lnTo>
                <a:lnTo>
                  <a:pt x="0" y="0"/>
                </a:lnTo>
                <a:close/>
              </a:path>
            </a:pathLst>
          </a:custGeom>
          <a:blipFill>
            <a:blip r:embed="rId7"/>
            <a:stretch>
              <a:fillRect l="0" t="0" r="0" b="-2882"/>
            </a:stretch>
          </a:blipFill>
        </p:spPr>
      </p:sp>
      <p:sp>
        <p:nvSpPr>
          <p:cNvPr name="TextBox 7" id="7"/>
          <p:cNvSpPr txBox="true"/>
          <p:nvPr/>
        </p:nvSpPr>
        <p:spPr>
          <a:xfrm rot="0">
            <a:off x="3367511" y="443371"/>
            <a:ext cx="11552977"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IMPLÉMENTATION SUR ARENA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6" id="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9961" r="0" b="0"/>
          <a:stretch>
            <a:fillRect/>
          </a:stretch>
        </p:blipFill>
        <p:spPr>
          <a:xfrm flipH="false" flipV="false" rot="0">
            <a:off x="1226471" y="1870356"/>
            <a:ext cx="16230600" cy="6626359"/>
          </a:xfrm>
          <a:prstGeom prst="rect">
            <a:avLst/>
          </a:prstGeom>
        </p:spPr>
      </p:pic>
      <p:sp>
        <p:nvSpPr>
          <p:cNvPr name="TextBox 7" id="7"/>
          <p:cNvSpPr txBox="true"/>
          <p:nvPr/>
        </p:nvSpPr>
        <p:spPr>
          <a:xfrm rot="0">
            <a:off x="6263629" y="478155"/>
            <a:ext cx="5392872"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SIMULATION</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263629" y="478155"/>
            <a:ext cx="5392872"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RÉSULTATS</a:t>
            </a:r>
          </a:p>
        </p:txBody>
      </p:sp>
      <p:sp>
        <p:nvSpPr>
          <p:cNvPr name="Freeform 7" id="7"/>
          <p:cNvSpPr/>
          <p:nvPr/>
        </p:nvSpPr>
        <p:spPr>
          <a:xfrm flipH="false" flipV="false" rot="0">
            <a:off x="3835367" y="3427950"/>
            <a:ext cx="10644354" cy="3028739"/>
          </a:xfrm>
          <a:custGeom>
            <a:avLst/>
            <a:gdLst/>
            <a:ahLst/>
            <a:cxnLst/>
            <a:rect r="r" b="b" t="t" l="l"/>
            <a:pathLst>
              <a:path h="3028739" w="10644354">
                <a:moveTo>
                  <a:pt x="0" y="0"/>
                </a:moveTo>
                <a:lnTo>
                  <a:pt x="10644355" y="0"/>
                </a:lnTo>
                <a:lnTo>
                  <a:pt x="10644355" y="3028739"/>
                </a:lnTo>
                <a:lnTo>
                  <a:pt x="0" y="3028739"/>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363691" y="1719170"/>
            <a:ext cx="11560619" cy="7575002"/>
          </a:xfrm>
          <a:custGeom>
            <a:avLst/>
            <a:gdLst/>
            <a:ahLst/>
            <a:cxnLst/>
            <a:rect r="r" b="b" t="t" l="l"/>
            <a:pathLst>
              <a:path h="7575002" w="11560619">
                <a:moveTo>
                  <a:pt x="0" y="0"/>
                </a:moveTo>
                <a:lnTo>
                  <a:pt x="11560618" y="0"/>
                </a:lnTo>
                <a:lnTo>
                  <a:pt x="11560618" y="7575002"/>
                </a:lnTo>
                <a:lnTo>
                  <a:pt x="0" y="7575002"/>
                </a:lnTo>
                <a:lnTo>
                  <a:pt x="0" y="0"/>
                </a:lnTo>
                <a:close/>
              </a:path>
            </a:pathLst>
          </a:custGeom>
          <a:blipFill>
            <a:blip r:embed="rId7"/>
            <a:stretch>
              <a:fillRect l="0" t="0" r="0" b="0"/>
            </a:stretch>
          </a:blipFill>
        </p:spPr>
      </p:sp>
      <p:sp>
        <p:nvSpPr>
          <p:cNvPr name="Freeform 7" id="7"/>
          <p:cNvSpPr/>
          <p:nvPr/>
        </p:nvSpPr>
        <p:spPr>
          <a:xfrm flipH="false" flipV="false" rot="0">
            <a:off x="7017751" y="8688659"/>
            <a:ext cx="1146912" cy="605513"/>
          </a:xfrm>
          <a:custGeom>
            <a:avLst/>
            <a:gdLst/>
            <a:ahLst/>
            <a:cxnLst/>
            <a:rect r="r" b="b" t="t" l="l"/>
            <a:pathLst>
              <a:path h="605513" w="1146912">
                <a:moveTo>
                  <a:pt x="0" y="0"/>
                </a:moveTo>
                <a:lnTo>
                  <a:pt x="1146912" y="0"/>
                </a:lnTo>
                <a:lnTo>
                  <a:pt x="1146912" y="605513"/>
                </a:lnTo>
                <a:lnTo>
                  <a:pt x="0" y="605513"/>
                </a:lnTo>
                <a:lnTo>
                  <a:pt x="0" y="0"/>
                </a:lnTo>
                <a:close/>
              </a:path>
            </a:pathLst>
          </a:custGeom>
          <a:blipFill>
            <a:blip r:embed="rId8"/>
            <a:stretch>
              <a:fillRect l="0" t="0" r="0" b="0"/>
            </a:stretch>
          </a:blipFill>
        </p:spPr>
      </p:sp>
      <p:sp>
        <p:nvSpPr>
          <p:cNvPr name="TextBox 8" id="8"/>
          <p:cNvSpPr txBox="true"/>
          <p:nvPr/>
        </p:nvSpPr>
        <p:spPr>
          <a:xfrm rot="0">
            <a:off x="6263629" y="288967"/>
            <a:ext cx="5392872"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RÉSULTATS</a:t>
            </a:r>
          </a:p>
        </p:txBody>
      </p:sp>
      <p:sp>
        <p:nvSpPr>
          <p:cNvPr name="Freeform 9" id="9"/>
          <p:cNvSpPr/>
          <p:nvPr/>
        </p:nvSpPr>
        <p:spPr>
          <a:xfrm flipH="false" flipV="false" rot="0">
            <a:off x="7017751" y="5719453"/>
            <a:ext cx="1146912" cy="605513"/>
          </a:xfrm>
          <a:custGeom>
            <a:avLst/>
            <a:gdLst/>
            <a:ahLst/>
            <a:cxnLst/>
            <a:rect r="r" b="b" t="t" l="l"/>
            <a:pathLst>
              <a:path h="605513" w="1146912">
                <a:moveTo>
                  <a:pt x="0" y="0"/>
                </a:moveTo>
                <a:lnTo>
                  <a:pt x="1146912" y="0"/>
                </a:lnTo>
                <a:lnTo>
                  <a:pt x="1146912" y="605513"/>
                </a:lnTo>
                <a:lnTo>
                  <a:pt x="0" y="605513"/>
                </a:lnTo>
                <a:lnTo>
                  <a:pt x="0" y="0"/>
                </a:lnTo>
                <a:close/>
              </a:path>
            </a:pathLst>
          </a:custGeom>
          <a:blipFill>
            <a:blip r:embed="rId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017751" y="5719453"/>
            <a:ext cx="1146912" cy="605513"/>
          </a:xfrm>
          <a:custGeom>
            <a:avLst/>
            <a:gdLst/>
            <a:ahLst/>
            <a:cxnLst/>
            <a:rect r="r" b="b" t="t" l="l"/>
            <a:pathLst>
              <a:path h="605513" w="1146912">
                <a:moveTo>
                  <a:pt x="0" y="0"/>
                </a:moveTo>
                <a:lnTo>
                  <a:pt x="1146912" y="0"/>
                </a:lnTo>
                <a:lnTo>
                  <a:pt x="1146912" y="605513"/>
                </a:lnTo>
                <a:lnTo>
                  <a:pt x="0" y="605513"/>
                </a:lnTo>
                <a:lnTo>
                  <a:pt x="0" y="0"/>
                </a:lnTo>
                <a:close/>
              </a:path>
            </a:pathLst>
          </a:custGeom>
          <a:blipFill>
            <a:blip r:embed="rId7"/>
            <a:stretch>
              <a:fillRect l="0" t="0" r="0" b="0"/>
            </a:stretch>
          </a:blipFill>
        </p:spPr>
      </p:sp>
      <p:sp>
        <p:nvSpPr>
          <p:cNvPr name="Freeform 7" id="7"/>
          <p:cNvSpPr/>
          <p:nvPr/>
        </p:nvSpPr>
        <p:spPr>
          <a:xfrm flipH="false" flipV="false" rot="0">
            <a:off x="3859059" y="1605856"/>
            <a:ext cx="10749667" cy="8325723"/>
          </a:xfrm>
          <a:custGeom>
            <a:avLst/>
            <a:gdLst/>
            <a:ahLst/>
            <a:cxnLst/>
            <a:rect r="r" b="b" t="t" l="l"/>
            <a:pathLst>
              <a:path h="8325723" w="10749667">
                <a:moveTo>
                  <a:pt x="0" y="0"/>
                </a:moveTo>
                <a:lnTo>
                  <a:pt x="10749667" y="0"/>
                </a:lnTo>
                <a:lnTo>
                  <a:pt x="10749667" y="8325722"/>
                </a:lnTo>
                <a:lnTo>
                  <a:pt x="0" y="8325722"/>
                </a:lnTo>
                <a:lnTo>
                  <a:pt x="0" y="0"/>
                </a:lnTo>
                <a:close/>
              </a:path>
            </a:pathLst>
          </a:custGeom>
          <a:blipFill>
            <a:blip r:embed="rId8"/>
            <a:stretch>
              <a:fillRect l="0" t="0" r="0" b="0"/>
            </a:stretch>
          </a:blipFill>
        </p:spPr>
      </p:sp>
      <p:sp>
        <p:nvSpPr>
          <p:cNvPr name="TextBox 8" id="8"/>
          <p:cNvSpPr txBox="true"/>
          <p:nvPr/>
        </p:nvSpPr>
        <p:spPr>
          <a:xfrm rot="0">
            <a:off x="6263629" y="288967"/>
            <a:ext cx="5392872"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RÉSULTATS</a:t>
            </a:r>
          </a:p>
        </p:txBody>
      </p:sp>
      <p:sp>
        <p:nvSpPr>
          <p:cNvPr name="Freeform 9" id="9"/>
          <p:cNvSpPr/>
          <p:nvPr/>
        </p:nvSpPr>
        <p:spPr>
          <a:xfrm flipH="false" flipV="false" rot="0">
            <a:off x="7229507" y="5548354"/>
            <a:ext cx="1186203" cy="626256"/>
          </a:xfrm>
          <a:custGeom>
            <a:avLst/>
            <a:gdLst/>
            <a:ahLst/>
            <a:cxnLst/>
            <a:rect r="r" b="b" t="t" l="l"/>
            <a:pathLst>
              <a:path h="626256" w="1186203">
                <a:moveTo>
                  <a:pt x="0" y="0"/>
                </a:moveTo>
                <a:lnTo>
                  <a:pt x="1186202" y="0"/>
                </a:lnTo>
                <a:lnTo>
                  <a:pt x="1186202" y="626256"/>
                </a:lnTo>
                <a:lnTo>
                  <a:pt x="0" y="626256"/>
                </a:lnTo>
                <a:lnTo>
                  <a:pt x="0" y="0"/>
                </a:lnTo>
                <a:close/>
              </a:path>
            </a:pathLst>
          </a:custGeom>
          <a:blipFill>
            <a:blip r:embed="rId7"/>
            <a:stretch>
              <a:fillRect l="0" t="0" r="0" b="0"/>
            </a:stretch>
          </a:blipFill>
        </p:spPr>
      </p:sp>
      <p:sp>
        <p:nvSpPr>
          <p:cNvPr name="Freeform 10" id="10"/>
          <p:cNvSpPr/>
          <p:nvPr/>
        </p:nvSpPr>
        <p:spPr>
          <a:xfrm flipH="false" flipV="false" rot="0">
            <a:off x="7229507" y="3265572"/>
            <a:ext cx="1225493" cy="646999"/>
          </a:xfrm>
          <a:custGeom>
            <a:avLst/>
            <a:gdLst/>
            <a:ahLst/>
            <a:cxnLst/>
            <a:rect r="r" b="b" t="t" l="l"/>
            <a:pathLst>
              <a:path h="646999" w="1225493">
                <a:moveTo>
                  <a:pt x="0" y="0"/>
                </a:moveTo>
                <a:lnTo>
                  <a:pt x="1225493" y="0"/>
                </a:lnTo>
                <a:lnTo>
                  <a:pt x="1225493" y="646999"/>
                </a:lnTo>
                <a:lnTo>
                  <a:pt x="0" y="646999"/>
                </a:lnTo>
                <a:lnTo>
                  <a:pt x="0" y="0"/>
                </a:lnTo>
                <a:close/>
              </a:path>
            </a:pathLst>
          </a:custGeom>
          <a:blipFill>
            <a:blip r:embed="rId7"/>
            <a:stretch>
              <a:fillRect l="0" t="0" r="0" b="0"/>
            </a:stretch>
          </a:blipFill>
        </p:spPr>
      </p:sp>
      <p:sp>
        <p:nvSpPr>
          <p:cNvPr name="Freeform 11" id="11"/>
          <p:cNvSpPr/>
          <p:nvPr/>
        </p:nvSpPr>
        <p:spPr>
          <a:xfrm flipH="false" flipV="false" rot="0">
            <a:off x="7229507" y="4020808"/>
            <a:ext cx="1225493" cy="646999"/>
          </a:xfrm>
          <a:custGeom>
            <a:avLst/>
            <a:gdLst/>
            <a:ahLst/>
            <a:cxnLst/>
            <a:rect r="r" b="b" t="t" l="l"/>
            <a:pathLst>
              <a:path h="646999" w="1225493">
                <a:moveTo>
                  <a:pt x="0" y="0"/>
                </a:moveTo>
                <a:lnTo>
                  <a:pt x="1225493" y="0"/>
                </a:lnTo>
                <a:lnTo>
                  <a:pt x="1225493" y="647000"/>
                </a:lnTo>
                <a:lnTo>
                  <a:pt x="0" y="647000"/>
                </a:lnTo>
                <a:lnTo>
                  <a:pt x="0" y="0"/>
                </a:lnTo>
                <a:close/>
              </a:path>
            </a:pathLst>
          </a:custGeom>
          <a:blipFill>
            <a:blip r:embed="rId7"/>
            <a:stretch>
              <a:fillRect l="0" t="0" r="0" b="0"/>
            </a:stretch>
          </a:blipFill>
        </p:spPr>
      </p:sp>
      <p:sp>
        <p:nvSpPr>
          <p:cNvPr name="Freeform 12" id="12"/>
          <p:cNvSpPr/>
          <p:nvPr/>
        </p:nvSpPr>
        <p:spPr>
          <a:xfrm flipH="false" flipV="false" rot="0">
            <a:off x="7229507" y="4776045"/>
            <a:ext cx="1225493" cy="646999"/>
          </a:xfrm>
          <a:custGeom>
            <a:avLst/>
            <a:gdLst/>
            <a:ahLst/>
            <a:cxnLst/>
            <a:rect r="r" b="b" t="t" l="l"/>
            <a:pathLst>
              <a:path h="646999" w="1225493">
                <a:moveTo>
                  <a:pt x="0" y="0"/>
                </a:moveTo>
                <a:lnTo>
                  <a:pt x="1225493" y="0"/>
                </a:lnTo>
                <a:lnTo>
                  <a:pt x="1225493" y="646999"/>
                </a:lnTo>
                <a:lnTo>
                  <a:pt x="0" y="646999"/>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87170" y="1296457"/>
            <a:ext cx="11552977"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ÉQUIPE DE TRAVAIL</a:t>
            </a:r>
          </a:p>
        </p:txBody>
      </p:sp>
      <p:grpSp>
        <p:nvGrpSpPr>
          <p:cNvPr name="Group 7" id="7"/>
          <p:cNvGrpSpPr>
            <a:grpSpLocks noChangeAspect="true"/>
          </p:cNvGrpSpPr>
          <p:nvPr/>
        </p:nvGrpSpPr>
        <p:grpSpPr>
          <a:xfrm rot="0">
            <a:off x="13312544" y="3662939"/>
            <a:ext cx="3667727" cy="4260835"/>
            <a:chOff x="0" y="0"/>
            <a:chExt cx="5466080" cy="6350000"/>
          </a:xfrm>
        </p:grpSpPr>
        <p:sp>
          <p:nvSpPr>
            <p:cNvPr name="Freeform 8" id="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6F5F1"/>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0" t="-19444" r="0" b="-19444"/>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2" id="12"/>
          <p:cNvGrpSpPr>
            <a:grpSpLocks noChangeAspect="true"/>
          </p:cNvGrpSpPr>
          <p:nvPr/>
        </p:nvGrpSpPr>
        <p:grpSpPr>
          <a:xfrm rot="179763">
            <a:off x="1590280" y="3328386"/>
            <a:ext cx="3667727" cy="4260835"/>
            <a:chOff x="0" y="0"/>
            <a:chExt cx="5466080" cy="6350000"/>
          </a:xfrm>
        </p:grpSpPr>
        <p:sp>
          <p:nvSpPr>
            <p:cNvPr name="Freeform 13" id="1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6F5F1"/>
            </a:solidFill>
          </p:spPr>
        </p:sp>
        <p:sp>
          <p:nvSpPr>
            <p:cNvPr name="Freeform 14" id="1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0" t="-19444" r="0" b="-19444"/>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7" id="17"/>
          <p:cNvGrpSpPr>
            <a:grpSpLocks noChangeAspect="true"/>
          </p:cNvGrpSpPr>
          <p:nvPr/>
        </p:nvGrpSpPr>
        <p:grpSpPr>
          <a:xfrm rot="-103824">
            <a:off x="7326375" y="3721816"/>
            <a:ext cx="3667727" cy="4260835"/>
            <a:chOff x="0" y="0"/>
            <a:chExt cx="5466080" cy="6350000"/>
          </a:xfrm>
        </p:grpSpPr>
        <p:sp>
          <p:nvSpPr>
            <p:cNvPr name="Freeform 18" id="1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6F5F1"/>
            </a:solidFill>
          </p:spPr>
        </p:sp>
        <p:sp>
          <p:nvSpPr>
            <p:cNvPr name="Freeform 19" id="1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0" t="-6461" r="0" b="-32427"/>
              </a:stretch>
            </a:blipFill>
          </p:spPr>
        </p:sp>
        <p:sp>
          <p:nvSpPr>
            <p:cNvPr name="Freeform 20" id="2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1" id="2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Freeform 22" id="22"/>
          <p:cNvSpPr/>
          <p:nvPr/>
        </p:nvSpPr>
        <p:spPr>
          <a:xfrm flipH="false" flipV="false" rot="-1210462">
            <a:off x="946698" y="3261414"/>
            <a:ext cx="2295579" cy="688674"/>
          </a:xfrm>
          <a:custGeom>
            <a:avLst/>
            <a:gdLst/>
            <a:ahLst/>
            <a:cxnLst/>
            <a:rect r="r" b="b" t="t" l="l"/>
            <a:pathLst>
              <a:path h="688674" w="2295579">
                <a:moveTo>
                  <a:pt x="0" y="0"/>
                </a:moveTo>
                <a:lnTo>
                  <a:pt x="2295579" y="0"/>
                </a:lnTo>
                <a:lnTo>
                  <a:pt x="2295579" y="688674"/>
                </a:lnTo>
                <a:lnTo>
                  <a:pt x="0" y="688674"/>
                </a:lnTo>
                <a:lnTo>
                  <a:pt x="0" y="0"/>
                </a:lnTo>
                <a:close/>
              </a:path>
            </a:pathLst>
          </a:custGeom>
          <a:blipFill>
            <a:blip r:embed="rId10">
              <a:alphaModFix amt="8100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1264176">
            <a:off x="9277292" y="3627023"/>
            <a:ext cx="2295579" cy="688674"/>
          </a:xfrm>
          <a:custGeom>
            <a:avLst/>
            <a:gdLst/>
            <a:ahLst/>
            <a:cxnLst/>
            <a:rect r="r" b="b" t="t" l="l"/>
            <a:pathLst>
              <a:path h="688674" w="2295579">
                <a:moveTo>
                  <a:pt x="0" y="0"/>
                </a:moveTo>
                <a:lnTo>
                  <a:pt x="2295580" y="0"/>
                </a:lnTo>
                <a:lnTo>
                  <a:pt x="2295580" y="688674"/>
                </a:lnTo>
                <a:lnTo>
                  <a:pt x="0" y="688674"/>
                </a:lnTo>
                <a:lnTo>
                  <a:pt x="0" y="0"/>
                </a:lnTo>
                <a:close/>
              </a:path>
            </a:pathLst>
          </a:custGeom>
          <a:blipFill>
            <a:blip r:embed="rId10">
              <a:alphaModFix amt="8100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1396731">
            <a:off x="13074508" y="3334508"/>
            <a:ext cx="2295579" cy="688674"/>
          </a:xfrm>
          <a:custGeom>
            <a:avLst/>
            <a:gdLst/>
            <a:ahLst/>
            <a:cxnLst/>
            <a:rect r="r" b="b" t="t" l="l"/>
            <a:pathLst>
              <a:path h="688674" w="2295579">
                <a:moveTo>
                  <a:pt x="0" y="0"/>
                </a:moveTo>
                <a:lnTo>
                  <a:pt x="2295579" y="0"/>
                </a:lnTo>
                <a:lnTo>
                  <a:pt x="2295579" y="688674"/>
                </a:lnTo>
                <a:lnTo>
                  <a:pt x="0" y="688674"/>
                </a:lnTo>
                <a:lnTo>
                  <a:pt x="0" y="0"/>
                </a:lnTo>
                <a:close/>
              </a:path>
            </a:pathLst>
          </a:custGeom>
          <a:blipFill>
            <a:blip r:embed="rId10">
              <a:alphaModFix amt="8100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189165">
            <a:off x="2127421" y="6689156"/>
            <a:ext cx="2331865" cy="422727"/>
          </a:xfrm>
          <a:prstGeom prst="rect">
            <a:avLst/>
          </a:prstGeom>
        </p:spPr>
        <p:txBody>
          <a:bodyPr anchor="t" rtlCol="false" tIns="0" lIns="0" bIns="0" rIns="0">
            <a:spAutoFit/>
          </a:bodyPr>
          <a:lstStyle/>
          <a:p>
            <a:pPr algn="ctr">
              <a:lnSpc>
                <a:spcPts val="3670"/>
              </a:lnSpc>
              <a:spcBef>
                <a:spcPct val="0"/>
              </a:spcBef>
            </a:pPr>
            <a:r>
              <a:rPr lang="en-US" sz="2121">
                <a:solidFill>
                  <a:srgbClr val="181C59"/>
                </a:solidFill>
                <a:latin typeface="Canva Sans Bold"/>
              </a:rPr>
              <a:t>Oumayma bemri</a:t>
            </a:r>
          </a:p>
        </p:txBody>
      </p:sp>
      <p:sp>
        <p:nvSpPr>
          <p:cNvPr name="TextBox 26" id="26"/>
          <p:cNvSpPr txBox="true"/>
          <p:nvPr/>
        </p:nvSpPr>
        <p:spPr>
          <a:xfrm rot="189165">
            <a:off x="1756555" y="7007997"/>
            <a:ext cx="3038555" cy="421235"/>
          </a:xfrm>
          <a:prstGeom prst="rect">
            <a:avLst/>
          </a:prstGeom>
        </p:spPr>
        <p:txBody>
          <a:bodyPr anchor="t" rtlCol="false" tIns="0" lIns="0" bIns="0" rIns="0">
            <a:spAutoFit/>
          </a:bodyPr>
          <a:lstStyle/>
          <a:p>
            <a:pPr algn="ctr">
              <a:lnSpc>
                <a:spcPts val="3670"/>
              </a:lnSpc>
              <a:spcBef>
                <a:spcPct val="0"/>
              </a:spcBef>
            </a:pPr>
          </a:p>
        </p:txBody>
      </p:sp>
      <p:sp>
        <p:nvSpPr>
          <p:cNvPr name="TextBox 27" id="27"/>
          <p:cNvSpPr txBox="true"/>
          <p:nvPr/>
        </p:nvSpPr>
        <p:spPr>
          <a:xfrm rot="0">
            <a:off x="13957930" y="7248727"/>
            <a:ext cx="2331865" cy="422727"/>
          </a:xfrm>
          <a:prstGeom prst="rect">
            <a:avLst/>
          </a:prstGeom>
        </p:spPr>
        <p:txBody>
          <a:bodyPr anchor="t" rtlCol="false" tIns="0" lIns="0" bIns="0" rIns="0">
            <a:spAutoFit/>
          </a:bodyPr>
          <a:lstStyle/>
          <a:p>
            <a:pPr algn="ctr">
              <a:lnSpc>
                <a:spcPts val="3670"/>
              </a:lnSpc>
              <a:spcBef>
                <a:spcPct val="0"/>
              </a:spcBef>
            </a:pPr>
            <a:r>
              <a:rPr lang="en-US" sz="2121">
                <a:solidFill>
                  <a:srgbClr val="181C59"/>
                </a:solidFill>
                <a:latin typeface="Canva Sans Bold"/>
              </a:rPr>
              <a:t>Manel naffati</a:t>
            </a:r>
          </a:p>
        </p:txBody>
      </p:sp>
      <p:sp>
        <p:nvSpPr>
          <p:cNvPr name="TextBox 28" id="28"/>
          <p:cNvSpPr txBox="true"/>
          <p:nvPr/>
        </p:nvSpPr>
        <p:spPr>
          <a:xfrm rot="-582883">
            <a:off x="6267559" y="9878350"/>
            <a:ext cx="3038555" cy="421235"/>
          </a:xfrm>
          <a:prstGeom prst="rect">
            <a:avLst/>
          </a:prstGeom>
        </p:spPr>
        <p:txBody>
          <a:bodyPr anchor="t" rtlCol="false" tIns="0" lIns="0" bIns="0" rIns="0">
            <a:spAutoFit/>
          </a:bodyPr>
          <a:lstStyle/>
          <a:p>
            <a:pPr algn="ctr">
              <a:lnSpc>
                <a:spcPts val="3670"/>
              </a:lnSpc>
              <a:spcBef>
                <a:spcPct val="0"/>
              </a:spcBef>
            </a:pPr>
          </a:p>
        </p:txBody>
      </p:sp>
      <p:sp>
        <p:nvSpPr>
          <p:cNvPr name="TextBox 29" id="29"/>
          <p:cNvSpPr txBox="true"/>
          <p:nvPr/>
        </p:nvSpPr>
        <p:spPr>
          <a:xfrm rot="-35298">
            <a:off x="8090267" y="7181594"/>
            <a:ext cx="2331865" cy="422727"/>
          </a:xfrm>
          <a:prstGeom prst="rect">
            <a:avLst/>
          </a:prstGeom>
        </p:spPr>
        <p:txBody>
          <a:bodyPr anchor="t" rtlCol="false" tIns="0" lIns="0" bIns="0" rIns="0">
            <a:spAutoFit/>
          </a:bodyPr>
          <a:lstStyle/>
          <a:p>
            <a:pPr algn="ctr">
              <a:lnSpc>
                <a:spcPts val="3670"/>
              </a:lnSpc>
              <a:spcBef>
                <a:spcPct val="0"/>
              </a:spcBef>
            </a:pPr>
            <a:r>
              <a:rPr lang="en-US" sz="2121">
                <a:solidFill>
                  <a:srgbClr val="181C59"/>
                </a:solidFill>
                <a:latin typeface="Canva Sans Bold"/>
              </a:rPr>
              <a:t>Majdi Salem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047175" y="933450"/>
            <a:ext cx="12193650"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RECOMMANDATION</a:t>
            </a:r>
          </a:p>
        </p:txBody>
      </p:sp>
      <p:sp>
        <p:nvSpPr>
          <p:cNvPr name="TextBox 7" id="7"/>
          <p:cNvSpPr txBox="true"/>
          <p:nvPr/>
        </p:nvSpPr>
        <p:spPr>
          <a:xfrm rot="0">
            <a:off x="2797737" y="2656592"/>
            <a:ext cx="13517625" cy="554990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BF63"/>
                </a:solidFill>
                <a:latin typeface="Canva Sans Bold"/>
              </a:rPr>
              <a:t>Augmenter l'utilisation des ressources :</a:t>
            </a:r>
            <a:r>
              <a:rPr lang="en-US" sz="3500">
                <a:solidFill>
                  <a:srgbClr val="000000"/>
                </a:solidFill>
                <a:latin typeface="Canva Sans"/>
              </a:rPr>
              <a:t> Le serveur de sécurité B fonctionne à pleine capacité (100% d'utilisation), ce qui indique un potentiel goulet d'étranglement. Introduire des serveurs de sécurité supplémentaires peut aider à alléger ce problème. </a:t>
            </a:r>
          </a:p>
          <a:p>
            <a:pPr algn="l">
              <a:lnSpc>
                <a:spcPts val="4900"/>
              </a:lnSpc>
            </a:pPr>
          </a:p>
          <a:p>
            <a:pPr algn="l" marL="755651" indent="-377825" lvl="1">
              <a:lnSpc>
                <a:spcPts val="4900"/>
              </a:lnSpc>
              <a:buFont typeface="Arial"/>
              <a:buChar char="•"/>
            </a:pPr>
            <a:r>
              <a:rPr lang="en-US" sz="3500">
                <a:solidFill>
                  <a:srgbClr val="FF3131"/>
                </a:solidFill>
                <a:latin typeface="Canva Sans Bold"/>
              </a:rPr>
              <a:t>Réduire les temps d'attente aux contrôles de sécurité</a:t>
            </a:r>
          </a:p>
          <a:p>
            <a:pPr algn="l">
              <a:lnSpc>
                <a:spcPts val="4900"/>
              </a:lnSpc>
            </a:pPr>
          </a:p>
          <a:p>
            <a:pPr algn="l" marL="755651" indent="-377825" lvl="1">
              <a:lnSpc>
                <a:spcPts val="4900"/>
              </a:lnSpc>
              <a:buFont typeface="Arial"/>
              <a:buChar char="•"/>
            </a:pPr>
            <a:r>
              <a:rPr lang="en-US" sz="3500">
                <a:solidFill>
                  <a:srgbClr val="FF3131"/>
                </a:solidFill>
                <a:latin typeface="Canva Sans Bold"/>
              </a:rPr>
              <a:t>Optimiser les comptoirs d'enregistrement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269515" y="5143500"/>
            <a:ext cx="11748969" cy="1861153"/>
          </a:xfrm>
          <a:custGeom>
            <a:avLst/>
            <a:gdLst/>
            <a:ahLst/>
            <a:cxnLst/>
            <a:rect r="r" b="b" t="t" l="l"/>
            <a:pathLst>
              <a:path h="1861153" w="11748969">
                <a:moveTo>
                  <a:pt x="0" y="0"/>
                </a:moveTo>
                <a:lnTo>
                  <a:pt x="11748970" y="0"/>
                </a:lnTo>
                <a:lnTo>
                  <a:pt x="11748970" y="1861153"/>
                </a:lnTo>
                <a:lnTo>
                  <a:pt x="0" y="1861153"/>
                </a:lnTo>
                <a:lnTo>
                  <a:pt x="0" y="0"/>
                </a:lnTo>
                <a:close/>
              </a:path>
            </a:pathLst>
          </a:custGeom>
          <a:blipFill>
            <a:blip r:embed="rId7"/>
            <a:stretch>
              <a:fillRect l="0" t="-58449" r="0" b="-32524"/>
            </a:stretch>
          </a:blipFill>
        </p:spPr>
      </p:sp>
      <p:sp>
        <p:nvSpPr>
          <p:cNvPr name="TextBox 7" id="7"/>
          <p:cNvSpPr txBox="true"/>
          <p:nvPr/>
        </p:nvSpPr>
        <p:spPr>
          <a:xfrm rot="0">
            <a:off x="3047175" y="933450"/>
            <a:ext cx="12193650"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RESULTATS DE RECOMMANDATION</a:t>
            </a:r>
          </a:p>
        </p:txBody>
      </p:sp>
      <p:sp>
        <p:nvSpPr>
          <p:cNvPr name="Freeform 8" id="8"/>
          <p:cNvSpPr/>
          <p:nvPr/>
        </p:nvSpPr>
        <p:spPr>
          <a:xfrm flipH="false" flipV="false" rot="0">
            <a:off x="10269584" y="2689250"/>
            <a:ext cx="7243738" cy="2092553"/>
          </a:xfrm>
          <a:custGeom>
            <a:avLst/>
            <a:gdLst/>
            <a:ahLst/>
            <a:cxnLst/>
            <a:rect r="r" b="b" t="t" l="l"/>
            <a:pathLst>
              <a:path h="2092553" w="7243738">
                <a:moveTo>
                  <a:pt x="0" y="0"/>
                </a:moveTo>
                <a:lnTo>
                  <a:pt x="7243739" y="0"/>
                </a:lnTo>
                <a:lnTo>
                  <a:pt x="7243739" y="2092553"/>
                </a:lnTo>
                <a:lnTo>
                  <a:pt x="0" y="2092553"/>
                </a:lnTo>
                <a:lnTo>
                  <a:pt x="0" y="0"/>
                </a:lnTo>
                <a:close/>
              </a:path>
            </a:pathLst>
          </a:custGeom>
          <a:blipFill>
            <a:blip r:embed="rId8"/>
            <a:stretch>
              <a:fillRect l="0" t="0" r="-117075" b="-185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363522" y="3449178"/>
            <a:ext cx="10882563" cy="6121542"/>
          </a:xfrm>
          <a:custGeom>
            <a:avLst/>
            <a:gdLst/>
            <a:ahLst/>
            <a:cxnLst/>
            <a:rect r="r" b="b" t="t" l="l"/>
            <a:pathLst>
              <a:path h="6121542" w="10882563">
                <a:moveTo>
                  <a:pt x="0" y="0"/>
                </a:moveTo>
                <a:lnTo>
                  <a:pt x="10882564" y="0"/>
                </a:lnTo>
                <a:lnTo>
                  <a:pt x="10882564" y="6121542"/>
                </a:lnTo>
                <a:lnTo>
                  <a:pt x="0" y="6121542"/>
                </a:lnTo>
                <a:lnTo>
                  <a:pt x="0" y="0"/>
                </a:lnTo>
                <a:close/>
              </a:path>
            </a:pathLst>
          </a:custGeom>
          <a:blipFill>
            <a:blip r:embed="rId7"/>
            <a:stretch>
              <a:fillRect l="0" t="-3319" r="0" b="0"/>
            </a:stretch>
          </a:blipFill>
        </p:spPr>
      </p:sp>
      <p:sp>
        <p:nvSpPr>
          <p:cNvPr name="Freeform 7" id="7"/>
          <p:cNvSpPr/>
          <p:nvPr/>
        </p:nvSpPr>
        <p:spPr>
          <a:xfrm flipH="false" flipV="false" rot="0">
            <a:off x="10906461" y="1999156"/>
            <a:ext cx="6679249" cy="1965183"/>
          </a:xfrm>
          <a:custGeom>
            <a:avLst/>
            <a:gdLst/>
            <a:ahLst/>
            <a:cxnLst/>
            <a:rect r="r" b="b" t="t" l="l"/>
            <a:pathLst>
              <a:path h="1965183" w="6679249">
                <a:moveTo>
                  <a:pt x="0" y="0"/>
                </a:moveTo>
                <a:lnTo>
                  <a:pt x="6679249" y="0"/>
                </a:lnTo>
                <a:lnTo>
                  <a:pt x="6679249" y="1965183"/>
                </a:lnTo>
                <a:lnTo>
                  <a:pt x="0" y="1965183"/>
                </a:lnTo>
                <a:lnTo>
                  <a:pt x="0" y="0"/>
                </a:lnTo>
                <a:close/>
              </a:path>
            </a:pathLst>
          </a:custGeom>
          <a:blipFill>
            <a:blip r:embed="rId8"/>
            <a:stretch>
              <a:fillRect l="0" t="0" r="-117075" b="0"/>
            </a:stretch>
          </a:blipFill>
        </p:spPr>
      </p:sp>
      <p:sp>
        <p:nvSpPr>
          <p:cNvPr name="TextBox 8" id="8"/>
          <p:cNvSpPr txBox="true"/>
          <p:nvPr/>
        </p:nvSpPr>
        <p:spPr>
          <a:xfrm rot="0">
            <a:off x="5763108" y="478155"/>
            <a:ext cx="6761784"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RECOMMANDATION</a:t>
            </a:r>
          </a:p>
        </p:txBody>
      </p:sp>
      <p:sp>
        <p:nvSpPr>
          <p:cNvPr name="Freeform 9" id="9"/>
          <p:cNvSpPr/>
          <p:nvPr/>
        </p:nvSpPr>
        <p:spPr>
          <a:xfrm flipH="false" flipV="false" rot="0">
            <a:off x="4616196" y="5738700"/>
            <a:ext cx="1146912" cy="605513"/>
          </a:xfrm>
          <a:custGeom>
            <a:avLst/>
            <a:gdLst/>
            <a:ahLst/>
            <a:cxnLst/>
            <a:rect r="r" b="b" t="t" l="l"/>
            <a:pathLst>
              <a:path h="605513" w="1146912">
                <a:moveTo>
                  <a:pt x="0" y="0"/>
                </a:moveTo>
                <a:lnTo>
                  <a:pt x="1146912" y="0"/>
                </a:lnTo>
                <a:lnTo>
                  <a:pt x="1146912" y="605513"/>
                </a:lnTo>
                <a:lnTo>
                  <a:pt x="0" y="605513"/>
                </a:lnTo>
                <a:lnTo>
                  <a:pt x="0" y="0"/>
                </a:lnTo>
                <a:close/>
              </a:path>
            </a:pathLst>
          </a:custGeom>
          <a:blipFill>
            <a:blip r:embed="rId9"/>
            <a:stretch>
              <a:fillRect l="0" t="0" r="0" b="0"/>
            </a:stretch>
          </a:blipFill>
        </p:spPr>
      </p:sp>
      <p:sp>
        <p:nvSpPr>
          <p:cNvPr name="Freeform 10" id="10"/>
          <p:cNvSpPr/>
          <p:nvPr/>
        </p:nvSpPr>
        <p:spPr>
          <a:xfrm flipH="false" flipV="false" rot="0">
            <a:off x="4616196" y="8496715"/>
            <a:ext cx="1146912" cy="605513"/>
          </a:xfrm>
          <a:custGeom>
            <a:avLst/>
            <a:gdLst/>
            <a:ahLst/>
            <a:cxnLst/>
            <a:rect r="r" b="b" t="t" l="l"/>
            <a:pathLst>
              <a:path h="605513" w="1146912">
                <a:moveTo>
                  <a:pt x="0" y="0"/>
                </a:moveTo>
                <a:lnTo>
                  <a:pt x="1146912" y="0"/>
                </a:lnTo>
                <a:lnTo>
                  <a:pt x="1146912" y="605512"/>
                </a:lnTo>
                <a:lnTo>
                  <a:pt x="0" y="605512"/>
                </a:lnTo>
                <a:lnTo>
                  <a:pt x="0" y="0"/>
                </a:lnTo>
                <a:close/>
              </a:path>
            </a:pathLst>
          </a:custGeom>
          <a:blipFill>
            <a:blip r:embed="rId9"/>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255805" y="2569181"/>
            <a:ext cx="11776389" cy="5582155"/>
          </a:xfrm>
          <a:custGeom>
            <a:avLst/>
            <a:gdLst/>
            <a:ahLst/>
            <a:cxnLst/>
            <a:rect r="r" b="b" t="t" l="l"/>
            <a:pathLst>
              <a:path h="5582155" w="11776389">
                <a:moveTo>
                  <a:pt x="0" y="0"/>
                </a:moveTo>
                <a:lnTo>
                  <a:pt x="11776390" y="0"/>
                </a:lnTo>
                <a:lnTo>
                  <a:pt x="11776390" y="5582155"/>
                </a:lnTo>
                <a:lnTo>
                  <a:pt x="0" y="5582155"/>
                </a:lnTo>
                <a:lnTo>
                  <a:pt x="0" y="0"/>
                </a:lnTo>
                <a:close/>
              </a:path>
            </a:pathLst>
          </a:custGeom>
          <a:blipFill>
            <a:blip r:embed="rId3"/>
            <a:stretch>
              <a:fillRect l="0" t="0" r="0" b="0"/>
            </a:stretch>
          </a:blipFill>
        </p:spPr>
      </p:sp>
      <p:sp>
        <p:nvSpPr>
          <p:cNvPr name="Freeform 4" id="4"/>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763108" y="478155"/>
            <a:ext cx="6761784"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RECOMMANDATION</a:t>
            </a:r>
          </a:p>
        </p:txBody>
      </p:sp>
      <p:sp>
        <p:nvSpPr>
          <p:cNvPr name="Freeform 8" id="8"/>
          <p:cNvSpPr/>
          <p:nvPr/>
        </p:nvSpPr>
        <p:spPr>
          <a:xfrm flipH="false" flipV="false" rot="0">
            <a:off x="6949392" y="6344024"/>
            <a:ext cx="1523263" cy="804207"/>
          </a:xfrm>
          <a:custGeom>
            <a:avLst/>
            <a:gdLst/>
            <a:ahLst/>
            <a:cxnLst/>
            <a:rect r="r" b="b" t="t" l="l"/>
            <a:pathLst>
              <a:path h="804207" w="1523263">
                <a:moveTo>
                  <a:pt x="0" y="0"/>
                </a:moveTo>
                <a:lnTo>
                  <a:pt x="1523263" y="0"/>
                </a:lnTo>
                <a:lnTo>
                  <a:pt x="1523263" y="804207"/>
                </a:lnTo>
                <a:lnTo>
                  <a:pt x="0" y="804207"/>
                </a:lnTo>
                <a:lnTo>
                  <a:pt x="0" y="0"/>
                </a:lnTo>
                <a:close/>
              </a:path>
            </a:pathLst>
          </a:custGeom>
          <a:blipFill>
            <a:blip r:embed="rId8"/>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2576289" y="-8610711"/>
            <a:ext cx="24036383" cy="24664199"/>
          </a:xfrm>
          <a:custGeom>
            <a:avLst/>
            <a:gdLst/>
            <a:ahLst/>
            <a:cxnLst/>
            <a:rect r="r" b="b" t="t" l="l"/>
            <a:pathLst>
              <a:path h="24664199" w="24036383">
                <a:moveTo>
                  <a:pt x="0" y="0"/>
                </a:moveTo>
                <a:lnTo>
                  <a:pt x="24036382" y="0"/>
                </a:lnTo>
                <a:lnTo>
                  <a:pt x="24036382"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60517" y="2397378"/>
            <a:ext cx="10864404" cy="4889788"/>
          </a:xfrm>
          <a:prstGeom prst="rect">
            <a:avLst/>
          </a:prstGeom>
        </p:spPr>
        <p:txBody>
          <a:bodyPr anchor="t" rtlCol="false" tIns="0" lIns="0" bIns="0" rIns="0">
            <a:spAutoFit/>
          </a:bodyPr>
          <a:lstStyle/>
          <a:p>
            <a:pPr algn="ctr">
              <a:lnSpc>
                <a:spcPts val="13015"/>
              </a:lnSpc>
            </a:pPr>
            <a:r>
              <a:rPr lang="en-US" sz="9431" spc="924">
                <a:solidFill>
                  <a:srgbClr val="231F20"/>
                </a:solidFill>
                <a:latin typeface="Oswald Bold"/>
              </a:rPr>
              <a:t>MERCI POUR VOTRE ATTENTION!</a:t>
            </a:r>
          </a:p>
          <a:p>
            <a:pPr algn="ctr" marL="0" indent="0" lvl="0">
              <a:lnSpc>
                <a:spcPts val="13015"/>
              </a:lnSpc>
              <a:spcBef>
                <a:spcPct val="0"/>
              </a:spcBef>
            </a:pP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MISE EN SITUATION</a:t>
            </a:r>
          </a:p>
        </p:txBody>
      </p:sp>
      <p:sp>
        <p:nvSpPr>
          <p:cNvPr name="TextBox 16" id="16"/>
          <p:cNvSpPr txBox="true"/>
          <p:nvPr/>
        </p:nvSpPr>
        <p:spPr>
          <a:xfrm rot="0">
            <a:off x="6607430"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rPr>
              <a:t>OBJECTIF DE LA SIMULATION</a:t>
            </a:r>
          </a:p>
        </p:txBody>
      </p:sp>
      <p:sp>
        <p:nvSpPr>
          <p:cNvPr name="TextBox 17" id="17"/>
          <p:cNvSpPr txBox="true"/>
          <p:nvPr/>
        </p:nvSpPr>
        <p:spPr>
          <a:xfrm rot="0">
            <a:off x="6607430" y="5047445"/>
            <a:ext cx="790324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DÉVELOPPEMENT DU MODÈLE CONCEPTUEL</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COLLECTE DES DONNÉES</a:t>
            </a:r>
          </a:p>
        </p:txBody>
      </p:sp>
      <p:sp>
        <p:nvSpPr>
          <p:cNvPr name="TextBox 19" id="19"/>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IMPLÉMENTATION SUR ARENA</a:t>
            </a: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SIMULATION</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RECOMMANDATION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19172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91631" y="4566045"/>
            <a:ext cx="10579225" cy="5125339"/>
          </a:xfrm>
          <a:custGeom>
            <a:avLst/>
            <a:gdLst/>
            <a:ahLst/>
            <a:cxnLst/>
            <a:rect r="r" b="b" t="t" l="l"/>
            <a:pathLst>
              <a:path h="5125339" w="10579225">
                <a:moveTo>
                  <a:pt x="0" y="0"/>
                </a:moveTo>
                <a:lnTo>
                  <a:pt x="10579224" y="0"/>
                </a:lnTo>
                <a:lnTo>
                  <a:pt x="10579224" y="5125338"/>
                </a:lnTo>
                <a:lnTo>
                  <a:pt x="0" y="5125338"/>
                </a:lnTo>
                <a:lnTo>
                  <a:pt x="0" y="0"/>
                </a:lnTo>
                <a:close/>
              </a:path>
            </a:pathLst>
          </a:custGeom>
          <a:blipFill>
            <a:blip r:embed="rId5"/>
            <a:stretch>
              <a:fillRect l="0" t="0" r="0" b="0"/>
            </a:stretch>
          </a:blipFill>
        </p:spPr>
      </p:sp>
      <p:sp>
        <p:nvSpPr>
          <p:cNvPr name="TextBox 5" id="5"/>
          <p:cNvSpPr txBox="true"/>
          <p:nvPr/>
        </p:nvSpPr>
        <p:spPr>
          <a:xfrm rot="0">
            <a:off x="5369777" y="559830"/>
            <a:ext cx="7233638" cy="1005840"/>
          </a:xfrm>
          <a:prstGeom prst="rect">
            <a:avLst/>
          </a:prstGeom>
        </p:spPr>
        <p:txBody>
          <a:bodyPr anchor="t" rtlCol="false" tIns="0" lIns="0" bIns="0" rIns="0">
            <a:spAutoFit/>
          </a:bodyPr>
          <a:lstStyle/>
          <a:p>
            <a:pPr algn="l">
              <a:lnSpc>
                <a:spcPts val="8280"/>
              </a:lnSpc>
            </a:pPr>
            <a:r>
              <a:rPr lang="en-US" sz="6000" spc="588">
                <a:solidFill>
                  <a:srgbClr val="231F20"/>
                </a:solidFill>
                <a:latin typeface="Oswald Bold"/>
              </a:rPr>
              <a:t>MISE EN SITUATION</a:t>
            </a:r>
          </a:p>
        </p:txBody>
      </p:sp>
      <p:sp>
        <p:nvSpPr>
          <p:cNvPr name="TextBox 6" id="6"/>
          <p:cNvSpPr txBox="true"/>
          <p:nvPr/>
        </p:nvSpPr>
        <p:spPr>
          <a:xfrm rot="0">
            <a:off x="1430725" y="1565670"/>
            <a:ext cx="15426550" cy="2743200"/>
          </a:xfrm>
          <a:prstGeom prst="rect">
            <a:avLst/>
          </a:prstGeom>
        </p:spPr>
        <p:txBody>
          <a:bodyPr anchor="t" rtlCol="false" tIns="0" lIns="0" bIns="0" rIns="0">
            <a:spAutoFit/>
          </a:bodyPr>
          <a:lstStyle/>
          <a:p>
            <a:pPr algn="ctr">
              <a:lnSpc>
                <a:spcPts val="3600"/>
              </a:lnSpc>
              <a:spcBef>
                <a:spcPct val="0"/>
              </a:spcBef>
            </a:pPr>
          </a:p>
          <a:p>
            <a:pPr algn="ctr">
              <a:lnSpc>
                <a:spcPts val="3600"/>
              </a:lnSpc>
              <a:spcBef>
                <a:spcPct val="0"/>
              </a:spcBef>
            </a:pPr>
            <a:r>
              <a:rPr lang="en-US" sz="3000">
                <a:solidFill>
                  <a:srgbClr val="231F20"/>
                </a:solidFill>
                <a:latin typeface="Canva Sans"/>
              </a:rPr>
              <a:t>Les aéroports jouent un rôle vital dans le fonctionnement du système de transport aérien, offrant l'infrastructure cruciale pour faciliter le déplacement des passagers, des bagages et du fret entre les différentes modalités de transport. Afin d'améliorer l'efficacité du processus de check-in et de réduire les temps d'attente, nous avons réalisé une simulation d'aéroport.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565341" y="5506671"/>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887170" y="1296457"/>
            <a:ext cx="11552977" cy="1005840"/>
          </a:xfrm>
          <a:prstGeom prst="rect">
            <a:avLst/>
          </a:prstGeom>
        </p:spPr>
        <p:txBody>
          <a:bodyPr anchor="t" rtlCol="false" tIns="0" lIns="0" bIns="0" rIns="0">
            <a:spAutoFit/>
          </a:bodyPr>
          <a:lstStyle/>
          <a:p>
            <a:pPr algn="ctr">
              <a:lnSpc>
                <a:spcPts val="8280"/>
              </a:lnSpc>
            </a:pPr>
            <a:r>
              <a:rPr lang="en-US" sz="6000" spc="318">
                <a:solidFill>
                  <a:srgbClr val="231F20"/>
                </a:solidFill>
                <a:latin typeface="Oswald Bold"/>
              </a:rPr>
              <a:t>OBJECTIF DE LA SIMULATION</a:t>
            </a:r>
          </a:p>
        </p:txBody>
      </p:sp>
      <p:sp>
        <p:nvSpPr>
          <p:cNvPr name="TextBox 8" id="8"/>
          <p:cNvSpPr txBox="true"/>
          <p:nvPr/>
        </p:nvSpPr>
        <p:spPr>
          <a:xfrm rot="0">
            <a:off x="1248437" y="3139016"/>
            <a:ext cx="15791126" cy="2380615"/>
          </a:xfrm>
          <a:prstGeom prst="rect">
            <a:avLst/>
          </a:prstGeom>
        </p:spPr>
        <p:txBody>
          <a:bodyPr anchor="t" rtlCol="false" tIns="0" lIns="0" bIns="0" rIns="0">
            <a:spAutoFit/>
          </a:bodyPr>
          <a:lstStyle/>
          <a:p>
            <a:pPr algn="ctr">
              <a:lnSpc>
                <a:spcPts val="4759"/>
              </a:lnSpc>
            </a:pPr>
            <a:r>
              <a:rPr lang="en-US" sz="3399">
                <a:solidFill>
                  <a:srgbClr val="231F20"/>
                </a:solidFill>
                <a:latin typeface="Canva Sans"/>
              </a:rPr>
              <a:t>L'objectif de cette simulation est de modéliser les processus d'enregistrement pour les voyageurs afin d'identifier les goulets d'étranglement, d'optimiser l'allocation des ressources et d'améliorer l'expérience globale des passagers.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8541" y="1194398"/>
            <a:ext cx="15430457" cy="8737874"/>
          </a:xfrm>
          <a:custGeom>
            <a:avLst/>
            <a:gdLst/>
            <a:ahLst/>
            <a:cxnLst/>
            <a:rect r="r" b="b" t="t" l="l"/>
            <a:pathLst>
              <a:path h="8737874" w="15430457">
                <a:moveTo>
                  <a:pt x="0" y="0"/>
                </a:moveTo>
                <a:lnTo>
                  <a:pt x="15430457" y="0"/>
                </a:lnTo>
                <a:lnTo>
                  <a:pt x="15430457" y="8737874"/>
                </a:lnTo>
                <a:lnTo>
                  <a:pt x="0" y="8737874"/>
                </a:lnTo>
                <a:lnTo>
                  <a:pt x="0" y="0"/>
                </a:lnTo>
                <a:close/>
              </a:path>
            </a:pathLst>
          </a:custGeom>
          <a:blipFill>
            <a:blip r:embed="rId2"/>
            <a:stretch>
              <a:fillRect l="0" t="0" r="0" b="0"/>
            </a:stretch>
          </a:blipFill>
        </p:spPr>
      </p:sp>
      <p:sp>
        <p:nvSpPr>
          <p:cNvPr name="TextBox 3" id="3"/>
          <p:cNvSpPr txBox="true"/>
          <p:nvPr/>
        </p:nvSpPr>
        <p:spPr>
          <a:xfrm rot="0">
            <a:off x="0" y="164212"/>
            <a:ext cx="18067539" cy="864488"/>
          </a:xfrm>
          <a:prstGeom prst="rect">
            <a:avLst/>
          </a:prstGeom>
        </p:spPr>
        <p:txBody>
          <a:bodyPr anchor="t" rtlCol="false" tIns="0" lIns="0" bIns="0" rIns="0">
            <a:spAutoFit/>
          </a:bodyPr>
          <a:lstStyle/>
          <a:p>
            <a:pPr algn="ctr">
              <a:lnSpc>
                <a:spcPts val="7038"/>
              </a:lnSpc>
            </a:pPr>
            <a:r>
              <a:rPr lang="en-US" sz="5100" spc="499">
                <a:solidFill>
                  <a:srgbClr val="000000"/>
                </a:solidFill>
                <a:latin typeface="Oswald Bold"/>
              </a:rPr>
              <a:t>DÉVELOPPEMENT DU MODÈLE CONCEPTUEL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63523" y="4481299"/>
            <a:ext cx="8687499" cy="5197806"/>
          </a:xfrm>
          <a:custGeom>
            <a:avLst/>
            <a:gdLst/>
            <a:ahLst/>
            <a:cxnLst/>
            <a:rect r="r" b="b" t="t" l="l"/>
            <a:pathLst>
              <a:path h="5197806" w="8687499">
                <a:moveTo>
                  <a:pt x="0" y="0"/>
                </a:moveTo>
                <a:lnTo>
                  <a:pt x="8687499" y="0"/>
                </a:lnTo>
                <a:lnTo>
                  <a:pt x="8687499" y="5197806"/>
                </a:lnTo>
                <a:lnTo>
                  <a:pt x="0" y="5197806"/>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339231" y="2752725"/>
            <a:ext cx="3602593"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TAUX D’ARRIVÉE</a:t>
            </a:r>
          </a:p>
        </p:txBody>
      </p:sp>
      <p:sp>
        <p:nvSpPr>
          <p:cNvPr name="TextBox 11" id="11"/>
          <p:cNvSpPr txBox="true"/>
          <p:nvPr/>
        </p:nvSpPr>
        <p:spPr>
          <a:xfrm rot="0">
            <a:off x="503597" y="3633096"/>
            <a:ext cx="16664612"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taux d’arrivée des voyageurs</a:t>
            </a:r>
            <a:r>
              <a:rPr lang="en-US" sz="2499">
                <a:solidFill>
                  <a:srgbClr val="000000"/>
                </a:solidFill>
                <a:latin typeface="Canva Sans"/>
              </a:rPr>
              <a:t> à l’aéroport suit une loi exponentielle de moyenne égale à 1min.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88190" y="4293496"/>
            <a:ext cx="5996411" cy="5820270"/>
          </a:xfrm>
          <a:custGeom>
            <a:avLst/>
            <a:gdLst/>
            <a:ahLst/>
            <a:cxnLst/>
            <a:rect r="r" b="b" t="t" l="l"/>
            <a:pathLst>
              <a:path h="5820270" w="5996411">
                <a:moveTo>
                  <a:pt x="0" y="0"/>
                </a:moveTo>
                <a:lnTo>
                  <a:pt x="5996411" y="0"/>
                </a:lnTo>
                <a:lnTo>
                  <a:pt x="5996411" y="5820270"/>
                </a:lnTo>
                <a:lnTo>
                  <a:pt x="0" y="5820270"/>
                </a:lnTo>
                <a:lnTo>
                  <a:pt x="0" y="0"/>
                </a:lnTo>
                <a:close/>
              </a:path>
            </a:pathLst>
          </a:custGeom>
          <a:blipFill>
            <a:blip r:embed="rId5"/>
            <a:stretch>
              <a:fillRect l="0" t="0" r="0" b="-432"/>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470238" y="2752725"/>
            <a:ext cx="8835903"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DE CONTRÔLE DE SÉCURITÉ</a:t>
            </a:r>
          </a:p>
        </p:txBody>
      </p:sp>
      <p:sp>
        <p:nvSpPr>
          <p:cNvPr name="TextBox 11" id="11"/>
          <p:cNvSpPr txBox="true"/>
          <p:nvPr/>
        </p:nvSpPr>
        <p:spPr>
          <a:xfrm rot="0">
            <a:off x="1470238" y="3633096"/>
            <a:ext cx="12856334"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 process de contole de sécurité</a:t>
            </a:r>
            <a:r>
              <a:rPr lang="en-US" sz="2499">
                <a:solidFill>
                  <a:srgbClr val="000000"/>
                </a:solidFill>
                <a:latin typeface="Canva Sans"/>
              </a:rPr>
              <a:t> suit une loi normal de paramètres (5,1)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125764"/>
            <a:chOff x="0" y="0"/>
            <a:chExt cx="4816593" cy="559872"/>
          </a:xfrm>
        </p:grpSpPr>
        <p:sp>
          <p:nvSpPr>
            <p:cNvPr name="Freeform 4" id="4"/>
            <p:cNvSpPr/>
            <p:nvPr/>
          </p:nvSpPr>
          <p:spPr>
            <a:xfrm flipH="false" flipV="false" rot="0">
              <a:off x="0" y="0"/>
              <a:ext cx="4816592" cy="559872"/>
            </a:xfrm>
            <a:custGeom>
              <a:avLst/>
              <a:gdLst/>
              <a:ahLst/>
              <a:cxnLst/>
              <a:rect r="r" b="b" t="t" l="l"/>
              <a:pathLst>
                <a:path h="559872" w="4816592">
                  <a:moveTo>
                    <a:pt x="0" y="0"/>
                  </a:moveTo>
                  <a:lnTo>
                    <a:pt x="4816592" y="0"/>
                  </a:lnTo>
                  <a:lnTo>
                    <a:pt x="4816592" y="559872"/>
                  </a:lnTo>
                  <a:lnTo>
                    <a:pt x="0" y="559872"/>
                  </a:lnTo>
                  <a:close/>
                </a:path>
              </a:pathLst>
            </a:custGeom>
            <a:solidFill>
              <a:srgbClr val="1A1A1A"/>
            </a:solidFill>
          </p:spPr>
        </p:sp>
        <p:sp>
          <p:nvSpPr>
            <p:cNvPr name="TextBox 5" id="5"/>
            <p:cNvSpPr txBox="true"/>
            <p:nvPr/>
          </p:nvSpPr>
          <p:spPr>
            <a:xfrm>
              <a:off x="0" y="-19050"/>
              <a:ext cx="4816593" cy="5789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168393" y="4293496"/>
            <a:ext cx="5951213" cy="5843206"/>
          </a:xfrm>
          <a:custGeom>
            <a:avLst/>
            <a:gdLst/>
            <a:ahLst/>
            <a:cxnLst/>
            <a:rect r="r" b="b" t="t" l="l"/>
            <a:pathLst>
              <a:path h="5843206" w="5951213">
                <a:moveTo>
                  <a:pt x="0" y="0"/>
                </a:moveTo>
                <a:lnTo>
                  <a:pt x="5951214" y="0"/>
                </a:lnTo>
                <a:lnTo>
                  <a:pt x="5951214" y="5843205"/>
                </a:lnTo>
                <a:lnTo>
                  <a:pt x="0" y="5843205"/>
                </a:lnTo>
                <a:lnTo>
                  <a:pt x="0" y="0"/>
                </a:lnTo>
                <a:close/>
              </a:path>
            </a:pathLst>
          </a:custGeom>
          <a:blipFill>
            <a:blip r:embed="rId5"/>
            <a:stretch>
              <a:fillRect l="0" t="0" r="0" b="0"/>
            </a:stretch>
          </a:blipFill>
        </p:spPr>
      </p:sp>
      <p:sp>
        <p:nvSpPr>
          <p:cNvPr name="TextBox 9" id="9"/>
          <p:cNvSpPr txBox="true"/>
          <p:nvPr/>
        </p:nvSpPr>
        <p:spPr>
          <a:xfrm rot="0">
            <a:off x="3690980" y="468630"/>
            <a:ext cx="10906040" cy="2053590"/>
          </a:xfrm>
          <a:prstGeom prst="rect">
            <a:avLst/>
          </a:prstGeom>
        </p:spPr>
        <p:txBody>
          <a:bodyPr anchor="t" rtlCol="false" tIns="0" lIns="0" bIns="0" rIns="0">
            <a:spAutoFit/>
          </a:bodyPr>
          <a:lstStyle/>
          <a:p>
            <a:pPr algn="ctr">
              <a:lnSpc>
                <a:spcPts val="8280"/>
              </a:lnSpc>
            </a:pPr>
            <a:r>
              <a:rPr lang="en-US" sz="6000" spc="588">
                <a:solidFill>
                  <a:srgbClr val="FFFFFF"/>
                </a:solidFill>
                <a:latin typeface="Oswald Bold"/>
              </a:rPr>
              <a:t>COLLECTE DES DONNÉES</a:t>
            </a:r>
          </a:p>
          <a:p>
            <a:pPr algn="ctr">
              <a:lnSpc>
                <a:spcPts val="8280"/>
              </a:lnSpc>
            </a:pPr>
          </a:p>
        </p:txBody>
      </p:sp>
      <p:sp>
        <p:nvSpPr>
          <p:cNvPr name="TextBox 10" id="10"/>
          <p:cNvSpPr txBox="true"/>
          <p:nvPr/>
        </p:nvSpPr>
        <p:spPr>
          <a:xfrm rot="0">
            <a:off x="1181355" y="2752725"/>
            <a:ext cx="8835903" cy="657225"/>
          </a:xfrm>
          <a:prstGeom prst="rect">
            <a:avLst/>
          </a:prstGeom>
        </p:spPr>
        <p:txBody>
          <a:bodyPr anchor="t" rtlCol="false" tIns="0" lIns="0" bIns="0" rIns="0">
            <a:spAutoFit/>
          </a:bodyPr>
          <a:lstStyle/>
          <a:p>
            <a:pPr algn="ctr">
              <a:lnSpc>
                <a:spcPts val="5126"/>
              </a:lnSpc>
              <a:spcBef>
                <a:spcPct val="0"/>
              </a:spcBef>
            </a:pPr>
            <a:r>
              <a:rPr lang="en-US" sz="4271">
                <a:solidFill>
                  <a:srgbClr val="000000"/>
                </a:solidFill>
                <a:latin typeface="Oswald Bold Italics"/>
              </a:rPr>
              <a:t>PROCESSUS DE REMEDIATION</a:t>
            </a:r>
          </a:p>
        </p:txBody>
      </p:sp>
      <p:sp>
        <p:nvSpPr>
          <p:cNvPr name="TextBox 11" id="11"/>
          <p:cNvSpPr txBox="true"/>
          <p:nvPr/>
        </p:nvSpPr>
        <p:spPr>
          <a:xfrm rot="0">
            <a:off x="2240594" y="3633096"/>
            <a:ext cx="14589634" cy="422275"/>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Le temps des remediations pour chaque verification</a:t>
            </a:r>
            <a:r>
              <a:rPr lang="en-US" sz="2499">
                <a:solidFill>
                  <a:srgbClr val="000000"/>
                </a:solidFill>
                <a:latin typeface="Canva Sans"/>
              </a:rPr>
              <a:t> suit une loi normal de paramètres (3,0.5)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DAGGUZo06Pg</dc:identifier>
  <dcterms:modified xsi:type="dcterms:W3CDTF">2011-08-01T06:04:30Z</dcterms:modified>
  <cp:revision>1</cp:revision>
  <dc:title>Simulation checkin airport</dc:title>
</cp:coreProperties>
</file>